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2" r:id="rId8"/>
    <p:sldId id="304" r:id="rId9"/>
    <p:sldId id="303" r:id="rId10"/>
    <p:sldId id="307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20" r:id="rId21"/>
    <p:sldId id="321" r:id="rId22"/>
    <p:sldId id="322" r:id="rId23"/>
    <p:sldId id="323" r:id="rId24"/>
    <p:sldId id="324" r:id="rId25"/>
    <p:sldId id="31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2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0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200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ertha/personal-loan-modeling?select=Bank_Personal_Loan_Modelling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Personal Loan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assignment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Jade Reyes &amp; </a:t>
            </a:r>
            <a:r>
              <a:rPr lang="en-US" sz="1600" dirty="0" err="1"/>
              <a:t>Jes</a:t>
            </a:r>
            <a:r>
              <a:rPr lang="en-US" sz="1600" dirty="0"/>
              <a:t> </a:t>
            </a:r>
            <a:r>
              <a:rPr lang="en-US" sz="1600" dirty="0" err="1"/>
              <a:t>Colbourne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9AB59-0D88-F479-8270-C79AAD8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A395-5DA9-B524-22F8-FDB613BA40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solver = </a:t>
            </a:r>
            <a:r>
              <a:rPr lang="en-AU" dirty="0" err="1"/>
              <a:t>liblinear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A10053-48F5-D565-494B-7647ED9CB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94566"/>
            <a:ext cx="4638675" cy="3200755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D0D903-2024-199C-FB37-32D09AAE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9764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90.52%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0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2702-4A2D-EFF9-B9E1-D1FB1347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C433-0595-B9FA-CE3F-E6FB2E743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C=1, kernel = linear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E8D78-E06A-E720-3A4A-2B32EFFA8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87854"/>
            <a:ext cx="4638675" cy="341418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94DDE06-BEDB-70DC-88DF-8C6C93C9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32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92.14%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25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2B46-CF1C-4406-0290-0D144295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2102-D45D-3448-F3BD-2ED1EAE9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7C19F4-CFAA-E79A-E7EC-77D79B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28794"/>
            <a:ext cx="4638675" cy="333230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29D160-8502-8986-7BF1-35E85669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6236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59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5304B-A471-FA0A-EBEB-2C84881B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 AUC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A3F7B-AC2D-8EF8-11C6-3EEB24AA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19" y="1213872"/>
            <a:ext cx="6972161" cy="45048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7BED81-A048-874D-CE92-7D0636E59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Can we plot Support vector machines? </a:t>
            </a:r>
          </a:p>
          <a:p>
            <a:r>
              <a:rPr lang="en-AU" dirty="0"/>
              <a:t>There is no Predict Probabilities, I only used decision function for SVM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26C8A-4C10-179A-DE6E-7701E8FAAA8B}"/>
              </a:ext>
            </a:extLst>
          </p:cNvPr>
          <p:cNvCxnSpPr>
            <a:cxnSpLocks/>
          </p:cNvCxnSpPr>
          <p:nvPr/>
        </p:nvCxnSpPr>
        <p:spPr>
          <a:xfrm flipH="1">
            <a:off x="5305425" y="1460500"/>
            <a:ext cx="1304925" cy="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AB35A-B36E-4241-7C6F-8788A09C15BD}"/>
              </a:ext>
            </a:extLst>
          </p:cNvPr>
          <p:cNvCxnSpPr>
            <a:cxnSpLocks/>
          </p:cNvCxnSpPr>
          <p:nvPr/>
        </p:nvCxnSpPr>
        <p:spPr>
          <a:xfrm flipV="1">
            <a:off x="6515100" y="1460500"/>
            <a:ext cx="95250" cy="393700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83AD-FF72-1E69-D812-E3BC88E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2574-131D-0C00-77B2-E12E7EB0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5462"/>
            <a:ext cx="4640262" cy="2638964"/>
          </a:xfr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A3D8D1C-AC1B-F7AC-44D7-76274054E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59140"/>
              </p:ext>
            </p:extLst>
          </p:nvPr>
        </p:nvGraphicFramePr>
        <p:xfrm>
          <a:off x="6022732" y="2120900"/>
          <a:ext cx="5591906" cy="3365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64">
                  <a:extLst>
                    <a:ext uri="{9D8B030D-6E8A-4147-A177-3AD203B41FA5}">
                      <a16:colId xmlns:a16="http://schemas.microsoft.com/office/drawing/2014/main" val="575013244"/>
                    </a:ext>
                  </a:extLst>
                </a:gridCol>
                <a:gridCol w="910010">
                  <a:extLst>
                    <a:ext uri="{9D8B030D-6E8A-4147-A177-3AD203B41FA5}">
                      <a16:colId xmlns:a16="http://schemas.microsoft.com/office/drawing/2014/main" val="4015852128"/>
                    </a:ext>
                  </a:extLst>
                </a:gridCol>
                <a:gridCol w="874170">
                  <a:extLst>
                    <a:ext uri="{9D8B030D-6E8A-4147-A177-3AD203B41FA5}">
                      <a16:colId xmlns:a16="http://schemas.microsoft.com/office/drawing/2014/main" val="3991067834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2117011213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497968042"/>
                    </a:ext>
                  </a:extLst>
                </a:gridCol>
              </a:tblGrid>
              <a:tr h="749403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849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90.52%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28024"/>
                  </a:ext>
                </a:extLst>
              </a:tr>
              <a:tr h="1090040">
                <a:tc>
                  <a:txBody>
                    <a:bodyPr/>
                    <a:lstStyle/>
                    <a:p>
                      <a:r>
                        <a:rPr lang="en-AU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86.08%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92.14%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17773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87.44%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51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1B2EEC-A92C-1A44-52E1-389AA4CAB66B}"/>
              </a:ext>
            </a:extLst>
          </p:cNvPr>
          <p:cNvSpPr/>
          <p:nvPr/>
        </p:nvSpPr>
        <p:spPr>
          <a:xfrm>
            <a:off x="1193800" y="3746500"/>
            <a:ext cx="2978150" cy="158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C594A-67CE-EB96-F1DE-A352A9BA82F2}"/>
              </a:ext>
            </a:extLst>
          </p:cNvPr>
          <p:cNvSpPr/>
          <p:nvPr/>
        </p:nvSpPr>
        <p:spPr>
          <a:xfrm>
            <a:off x="5908431" y="2848708"/>
            <a:ext cx="5829300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45A0C-6214-C9B3-11F9-5712DA1CE0DF}"/>
              </a:ext>
            </a:extLst>
          </p:cNvPr>
          <p:cNvSpPr/>
          <p:nvPr/>
        </p:nvSpPr>
        <p:spPr>
          <a:xfrm>
            <a:off x="9494983" y="3746500"/>
            <a:ext cx="923635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748E8-8493-36CD-2AE2-EBB8D0955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67084"/>
              </p:ext>
            </p:extLst>
          </p:nvPr>
        </p:nvGraphicFramePr>
        <p:xfrm>
          <a:off x="2064118" y="2670907"/>
          <a:ext cx="21737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776">
                  <a:extLst>
                    <a:ext uri="{9D8B030D-6E8A-4147-A177-3AD203B41FA5}">
                      <a16:colId xmlns:a16="http://schemas.microsoft.com/office/drawing/2014/main" val="35779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3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56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0AED-306C-A9A8-B35A-541D7D2E76ED}"/>
              </a:ext>
            </a:extLst>
          </p:cNvPr>
          <p:cNvSpPr/>
          <p:nvPr/>
        </p:nvSpPr>
        <p:spPr>
          <a:xfrm>
            <a:off x="5776546" y="3367454"/>
            <a:ext cx="2822331" cy="87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Average Score : 90.94%</a:t>
            </a:r>
          </a:p>
        </p:txBody>
      </p:sp>
    </p:spTree>
    <p:extLst>
      <p:ext uri="{BB962C8B-B14F-4D97-AF65-F5344CB8AC3E}">
        <p14:creationId xmlns:p14="http://schemas.microsoft.com/office/powerpoint/2010/main" val="388303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5D1E0D-754B-B47D-048C-3538D5E8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9" y="2405744"/>
            <a:ext cx="3677692" cy="388132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FAA51FA-72E5-2854-0D86-7E33AA6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45" y="2405745"/>
            <a:ext cx="3939728" cy="3969656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B5E62A2-7DC6-6C23-2EC5-916DB2E5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32" y="2405744"/>
            <a:ext cx="3995058" cy="39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313A71B-04A1-9344-46CF-B26D4DF4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7" y="2449286"/>
            <a:ext cx="3770460" cy="384175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AA5BB34-F07E-BE51-2259-588FC558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29" y="2449286"/>
            <a:ext cx="4021195" cy="394516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2751030-A407-8465-B789-A17DDF6B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17" y="2449286"/>
            <a:ext cx="396675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12657D-DBAB-7FC9-00D0-B20661D9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3" y="2484988"/>
            <a:ext cx="3842333" cy="3842333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EFC91E0-A6BC-64E3-1803-71F64177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82" y="2484988"/>
            <a:ext cx="3993851" cy="3910123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D190F50-6F3A-B616-8A6B-945900BA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310" y="2547828"/>
            <a:ext cx="3860424" cy="37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4A7FB-0F95-C7BC-0D71-A4D57128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3" y="2327260"/>
            <a:ext cx="3921579" cy="39298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EDA5BE-FF95-6208-F44C-9AA94BF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44" y="2327260"/>
            <a:ext cx="3862768" cy="3929800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778AF7DC-F9F3-705D-8EC2-0CA83B06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94" y="2343309"/>
            <a:ext cx="3846992" cy="39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4D036-465E-D988-597F-9AD94A490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2052075"/>
            <a:ext cx="3869580" cy="42400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40056-BA85-F8E2-6B8B-8929A993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80" y="2011485"/>
            <a:ext cx="3328160" cy="42806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3CD052-2559-1B74-0E2A-1ABB693C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4" y="4266594"/>
            <a:ext cx="3430221" cy="20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6F64F-2F3C-00EA-5726-4B1703F9B6BB}"/>
              </a:ext>
            </a:extLst>
          </p:cNvPr>
          <p:cNvSpPr txBox="1"/>
          <p:nvPr/>
        </p:nvSpPr>
        <p:spPr>
          <a:xfrm>
            <a:off x="641838" y="2242038"/>
            <a:ext cx="3516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Thera Bank (fictional) wants to explore ways to getting more personal loan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people to expose these ads to requires more budget</a:t>
            </a:r>
          </a:p>
        </p:txBody>
      </p:sp>
    </p:spTree>
    <p:extLst>
      <p:ext uri="{BB962C8B-B14F-4D97-AF65-F5344CB8AC3E}">
        <p14:creationId xmlns:p14="http://schemas.microsoft.com/office/powerpoint/2010/main" val="12291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A582908-C8F7-A856-8415-B4346836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4" y="2427515"/>
            <a:ext cx="3699279" cy="378641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8389E6E7-AB44-6958-F5FE-435763C5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451" y="2427515"/>
            <a:ext cx="3945164" cy="391982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E57E26-A101-C65F-C9C6-C035082B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15" y="2427515"/>
            <a:ext cx="3878029" cy="38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48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CD00534-4FF0-D285-3D95-6DEA51DB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" y="2327259"/>
            <a:ext cx="3826344" cy="401911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C58946-2974-3D78-5257-84075D06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53" y="2327259"/>
            <a:ext cx="3962454" cy="3937000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9F40F83-4FDA-B443-D8C6-964FBE0A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07" y="2327259"/>
            <a:ext cx="4045096" cy="4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with reduced features</a:t>
            </a:r>
            <a:br>
              <a:rPr lang="en-AU" sz="2000" dirty="0"/>
            </a:br>
            <a:r>
              <a:rPr lang="en-AU" sz="1400" dirty="0"/>
              <a:t>(income, family, education, </a:t>
            </a:r>
            <a:r>
              <a:rPr lang="en-AU" sz="1400" dirty="0" err="1"/>
              <a:t>ccavg</a:t>
            </a:r>
            <a:r>
              <a:rPr lang="en-AU" sz="1400" dirty="0"/>
              <a:t>, mortgage, </a:t>
            </a:r>
            <a:r>
              <a:rPr lang="en-AU" sz="1400" dirty="0" err="1"/>
              <a:t>cd_account</a:t>
            </a:r>
            <a:r>
              <a:rPr lang="en-AU" sz="1400" dirty="0"/>
              <a:t>, online)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1E256-69FF-A019-9A52-16EF7572D5D2}"/>
              </a:ext>
            </a:extLst>
          </p:cNvPr>
          <p:cNvSpPr txBox="1"/>
          <p:nvPr/>
        </p:nvSpPr>
        <p:spPr>
          <a:xfrm>
            <a:off x="1344228" y="2330718"/>
            <a:ext cx="215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/>
              <a:t>accuracy_train</a:t>
            </a:r>
            <a:r>
              <a:rPr lang="en-AU" sz="1200" dirty="0"/>
              <a:t> = 0.8125 </a:t>
            </a:r>
            <a:r>
              <a:rPr lang="en-AU" sz="1200" dirty="0" err="1"/>
              <a:t>accuracy_test</a:t>
            </a:r>
            <a:r>
              <a:rPr lang="en-AU" sz="1200" dirty="0"/>
              <a:t> = 0.7969 </a:t>
            </a:r>
            <a:r>
              <a:rPr lang="en-AU" sz="1200" dirty="0" err="1"/>
              <a:t>cross_val_score</a:t>
            </a:r>
            <a:r>
              <a:rPr lang="en-AU" sz="1200" dirty="0"/>
              <a:t>: 0.8109375</a:t>
            </a:r>
            <a:endParaRPr lang="en-US" sz="1200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0A4AF0F6-5DAD-FEFC-D5A2-113C8A587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22340"/>
            <a:ext cx="3791961" cy="330366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149CB5-CB84-EDE6-8D28-058F8FC04B4A}"/>
              </a:ext>
            </a:extLst>
          </p:cNvPr>
          <p:cNvSpPr txBox="1"/>
          <p:nvPr/>
        </p:nvSpPr>
        <p:spPr>
          <a:xfrm>
            <a:off x="1859158" y="2010956"/>
            <a:ext cx="130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4DD79-D6E5-2A31-323A-84388C6207B4}"/>
              </a:ext>
            </a:extLst>
          </p:cNvPr>
          <p:cNvSpPr txBox="1"/>
          <p:nvPr/>
        </p:nvSpPr>
        <p:spPr>
          <a:xfrm>
            <a:off x="7510833" y="2051207"/>
            <a:ext cx="127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 set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7C541A2-FECD-61D5-7003-1B44915A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33" y="2420539"/>
            <a:ext cx="3975319" cy="37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6BC4768B-051C-F9FE-55C0-86DB8C10EA49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hought Bubble: Cloud 111">
            <a:extLst>
              <a:ext uri="{FF2B5EF4-FFF2-40B4-BE49-F238E27FC236}">
                <a16:creationId xmlns:a16="http://schemas.microsoft.com/office/drawing/2014/main" id="{1DA54EE8-8E06-0F5B-9F37-AEBD35349017}"/>
              </a:ext>
            </a:extLst>
          </p:cNvPr>
          <p:cNvSpPr/>
          <p:nvPr/>
        </p:nvSpPr>
        <p:spPr>
          <a:xfrm>
            <a:off x="5964213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AU" dirty="0"/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DE10-223C-DFF7-4C90-15D65404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995484"/>
          </a:xfrm>
        </p:spPr>
        <p:txBody>
          <a:bodyPr>
            <a:normAutofit fontScale="92500"/>
          </a:bodyPr>
          <a:lstStyle/>
          <a:p>
            <a:r>
              <a:rPr lang="en-AU" sz="2000" dirty="0"/>
              <a:t>Develop a classification model which will allow Thera Bank’s marketing team to maximise conversion rate of Personal Loan Campaign by limiting the target audience with minimal budget.</a:t>
            </a:r>
          </a:p>
        </p:txBody>
      </p:sp>
      <p:grpSp>
        <p:nvGrpSpPr>
          <p:cNvPr id="32" name="Graphic 4" descr="Man">
            <a:extLst>
              <a:ext uri="{FF2B5EF4-FFF2-40B4-BE49-F238E27FC236}">
                <a16:creationId xmlns:a16="http://schemas.microsoft.com/office/drawing/2014/main" id="{99936E76-FDC0-FB7E-2DE0-2F1130DE226D}"/>
              </a:ext>
            </a:extLst>
          </p:cNvPr>
          <p:cNvGrpSpPr/>
          <p:nvPr/>
        </p:nvGrpSpPr>
        <p:grpSpPr>
          <a:xfrm>
            <a:off x="1437542" y="3870813"/>
            <a:ext cx="419100" cy="857250"/>
            <a:chOff x="1437542" y="3870813"/>
            <a:chExt cx="419100" cy="857250"/>
          </a:xfrm>
          <a:solidFill>
            <a:srgbClr val="000000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7E8E45-5CD0-C4EB-05AE-2DCB2F2F5DE0}"/>
                </a:ext>
              </a:extLst>
            </p:cNvPr>
            <p:cNvSpPr/>
            <p:nvPr/>
          </p:nvSpPr>
          <p:spPr>
            <a:xfrm>
              <a:off x="1570892" y="387081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844BEA-3A43-B0BD-9C5A-02394BB05516}"/>
                </a:ext>
              </a:extLst>
            </p:cNvPr>
            <p:cNvSpPr/>
            <p:nvPr/>
          </p:nvSpPr>
          <p:spPr>
            <a:xfrm>
              <a:off x="1437542" y="404226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4" name="Graphic 9" descr="Man">
            <a:extLst>
              <a:ext uri="{FF2B5EF4-FFF2-40B4-BE49-F238E27FC236}">
                <a16:creationId xmlns:a16="http://schemas.microsoft.com/office/drawing/2014/main" id="{0976E1E8-BB8A-641E-44F4-8BBBA8781284}"/>
              </a:ext>
            </a:extLst>
          </p:cNvPr>
          <p:cNvGrpSpPr/>
          <p:nvPr/>
        </p:nvGrpSpPr>
        <p:grpSpPr>
          <a:xfrm>
            <a:off x="1105833" y="4418333"/>
            <a:ext cx="419100" cy="857250"/>
            <a:chOff x="1105833" y="4418333"/>
            <a:chExt cx="419100" cy="857250"/>
          </a:xfrm>
          <a:solidFill>
            <a:srgbClr val="00000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EABA81-7EF2-3658-E0C9-0B8B43179995}"/>
                </a:ext>
              </a:extLst>
            </p:cNvPr>
            <p:cNvSpPr/>
            <p:nvPr/>
          </p:nvSpPr>
          <p:spPr>
            <a:xfrm>
              <a:off x="1239183" y="4418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F577E0-FD3B-4892-9180-CEEE39C8A785}"/>
                </a:ext>
              </a:extLst>
            </p:cNvPr>
            <p:cNvSpPr/>
            <p:nvPr/>
          </p:nvSpPr>
          <p:spPr>
            <a:xfrm>
              <a:off x="1105833" y="458978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7" name="Graphic 10" descr="Woman">
            <a:extLst>
              <a:ext uri="{FF2B5EF4-FFF2-40B4-BE49-F238E27FC236}">
                <a16:creationId xmlns:a16="http://schemas.microsoft.com/office/drawing/2014/main" id="{C21315C0-0539-9F53-C350-7FB8A481600E}"/>
              </a:ext>
            </a:extLst>
          </p:cNvPr>
          <p:cNvGrpSpPr/>
          <p:nvPr/>
        </p:nvGrpSpPr>
        <p:grpSpPr>
          <a:xfrm>
            <a:off x="1659766" y="4418867"/>
            <a:ext cx="420137" cy="857250"/>
            <a:chOff x="1659766" y="4418867"/>
            <a:chExt cx="420137" cy="85725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558AA8-941F-B9CA-A29B-DD010908A94A}"/>
                </a:ext>
              </a:extLst>
            </p:cNvPr>
            <p:cNvSpPr/>
            <p:nvPr/>
          </p:nvSpPr>
          <p:spPr>
            <a:xfrm>
              <a:off x="1794582" y="441886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492D5B-5936-2E7E-A4DD-148191E5281F}"/>
                </a:ext>
              </a:extLst>
            </p:cNvPr>
            <p:cNvSpPr/>
            <p:nvPr/>
          </p:nvSpPr>
          <p:spPr>
            <a:xfrm>
              <a:off x="1659766" y="459031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6" name="Graphic 13" descr="Man">
            <a:extLst>
              <a:ext uri="{FF2B5EF4-FFF2-40B4-BE49-F238E27FC236}">
                <a16:creationId xmlns:a16="http://schemas.microsoft.com/office/drawing/2014/main" id="{ABA2AB00-9AD7-BA34-D2FB-8280F0CB31F2}"/>
              </a:ext>
            </a:extLst>
          </p:cNvPr>
          <p:cNvGrpSpPr/>
          <p:nvPr/>
        </p:nvGrpSpPr>
        <p:grpSpPr>
          <a:xfrm>
            <a:off x="2586404" y="4873931"/>
            <a:ext cx="419100" cy="857250"/>
            <a:chOff x="2586404" y="4873931"/>
            <a:chExt cx="419100" cy="857250"/>
          </a:xfrm>
          <a:solidFill>
            <a:srgbClr val="0000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6C9E4D-C2E7-0EFB-F911-194C89337E4C}"/>
                </a:ext>
              </a:extLst>
            </p:cNvPr>
            <p:cNvSpPr/>
            <p:nvPr/>
          </p:nvSpPr>
          <p:spPr>
            <a:xfrm>
              <a:off x="2719754" y="487393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F34F56-6990-A5ED-FCE9-16F407BE8181}"/>
                </a:ext>
              </a:extLst>
            </p:cNvPr>
            <p:cNvSpPr/>
            <p:nvPr/>
          </p:nvSpPr>
          <p:spPr>
            <a:xfrm>
              <a:off x="2586404" y="504538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9" name="Graphic 14" descr="Woman">
            <a:extLst>
              <a:ext uri="{FF2B5EF4-FFF2-40B4-BE49-F238E27FC236}">
                <a16:creationId xmlns:a16="http://schemas.microsoft.com/office/drawing/2014/main" id="{F4E0C753-0233-B950-A27F-28E7946BC3F8}"/>
              </a:ext>
            </a:extLst>
          </p:cNvPr>
          <p:cNvGrpSpPr/>
          <p:nvPr/>
        </p:nvGrpSpPr>
        <p:grpSpPr>
          <a:xfrm>
            <a:off x="3140337" y="4874465"/>
            <a:ext cx="420137" cy="857250"/>
            <a:chOff x="3140337" y="4874465"/>
            <a:chExt cx="420137" cy="857250"/>
          </a:xfrm>
          <a:solidFill>
            <a:srgbClr val="00000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8EF8B0-2A53-A6A2-6921-0B0A7311FC66}"/>
                </a:ext>
              </a:extLst>
            </p:cNvPr>
            <p:cNvSpPr/>
            <p:nvPr/>
          </p:nvSpPr>
          <p:spPr>
            <a:xfrm>
              <a:off x="3275153" y="487446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6905AB4-773D-82CD-4AD9-ED6C0854FB85}"/>
                </a:ext>
              </a:extLst>
            </p:cNvPr>
            <p:cNvSpPr/>
            <p:nvPr/>
          </p:nvSpPr>
          <p:spPr>
            <a:xfrm>
              <a:off x="3140337" y="504591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2" name="Graphic 15" descr="Man">
            <a:extLst>
              <a:ext uri="{FF2B5EF4-FFF2-40B4-BE49-F238E27FC236}">
                <a16:creationId xmlns:a16="http://schemas.microsoft.com/office/drawing/2014/main" id="{81902ABD-D1F9-ACDA-0D3D-BCE46B3FAEE7}"/>
              </a:ext>
            </a:extLst>
          </p:cNvPr>
          <p:cNvGrpSpPr/>
          <p:nvPr/>
        </p:nvGrpSpPr>
        <p:grpSpPr>
          <a:xfrm>
            <a:off x="1459924" y="4962115"/>
            <a:ext cx="419100" cy="857250"/>
            <a:chOff x="1459924" y="4962115"/>
            <a:chExt cx="419100" cy="857250"/>
          </a:xfrm>
          <a:solidFill>
            <a:srgbClr val="000000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148F8E-47B6-1814-6760-235723D0E771}"/>
                </a:ext>
              </a:extLst>
            </p:cNvPr>
            <p:cNvSpPr/>
            <p:nvPr/>
          </p:nvSpPr>
          <p:spPr>
            <a:xfrm>
              <a:off x="1593274" y="49621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065A07-7D4C-6F13-DC13-F48D3CC35413}"/>
                </a:ext>
              </a:extLst>
            </p:cNvPr>
            <p:cNvSpPr/>
            <p:nvPr/>
          </p:nvSpPr>
          <p:spPr>
            <a:xfrm>
              <a:off x="1459924" y="5133565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5" name="Graphic 16" descr="Woman">
            <a:extLst>
              <a:ext uri="{FF2B5EF4-FFF2-40B4-BE49-F238E27FC236}">
                <a16:creationId xmlns:a16="http://schemas.microsoft.com/office/drawing/2014/main" id="{BEE9FABB-CD40-CB7A-DE57-7A43C2DDF18C}"/>
              </a:ext>
            </a:extLst>
          </p:cNvPr>
          <p:cNvGrpSpPr/>
          <p:nvPr/>
        </p:nvGrpSpPr>
        <p:grpSpPr>
          <a:xfrm>
            <a:off x="2013857" y="4962649"/>
            <a:ext cx="420137" cy="857250"/>
            <a:chOff x="2013857" y="4962649"/>
            <a:chExt cx="420137" cy="857250"/>
          </a:xfrm>
          <a:solidFill>
            <a:srgbClr val="000000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1C9C0-6E50-DCC7-8F1C-6ABE83D0B124}"/>
                </a:ext>
              </a:extLst>
            </p:cNvPr>
            <p:cNvSpPr/>
            <p:nvPr/>
          </p:nvSpPr>
          <p:spPr>
            <a:xfrm>
              <a:off x="2148673" y="496264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792C70-7D5E-FDB3-2AA1-454DF39F2B84}"/>
                </a:ext>
              </a:extLst>
            </p:cNvPr>
            <p:cNvSpPr/>
            <p:nvPr/>
          </p:nvSpPr>
          <p:spPr>
            <a:xfrm>
              <a:off x="2013857" y="5134099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704FA9-8B1B-C3BD-C963-331F26F453EF}"/>
              </a:ext>
            </a:extLst>
          </p:cNvPr>
          <p:cNvGrpSpPr/>
          <p:nvPr/>
        </p:nvGrpSpPr>
        <p:grpSpPr>
          <a:xfrm>
            <a:off x="1991475" y="3870279"/>
            <a:ext cx="1831182" cy="1405838"/>
            <a:chOff x="1991475" y="3870279"/>
            <a:chExt cx="1831182" cy="1405838"/>
          </a:xfrm>
        </p:grpSpPr>
        <p:grpSp>
          <p:nvGrpSpPr>
            <p:cNvPr id="35" name="Graphic 6" descr="Woman">
              <a:extLst>
                <a:ext uri="{FF2B5EF4-FFF2-40B4-BE49-F238E27FC236}">
                  <a16:creationId xmlns:a16="http://schemas.microsoft.com/office/drawing/2014/main" id="{0EB0AC9B-49A7-C45B-A0E3-90BB1DA4741B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2F0B28-78D8-6B6D-A31F-D9FF9E495B6D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25CC063-C616-B216-7B88-E8FE596A44BB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8" name="Graphic 7" descr="Man">
              <a:extLst>
                <a:ext uri="{FF2B5EF4-FFF2-40B4-BE49-F238E27FC236}">
                  <a16:creationId xmlns:a16="http://schemas.microsoft.com/office/drawing/2014/main" id="{C3DE3BDE-F27D-15E5-FAE3-4616F5FED885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E96736-A05F-CD4F-8D31-D6A0CB90E92C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5A0FE1-0367-8363-E1F7-03AD76564E15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41" name="Graphic 8" descr="Woman">
              <a:extLst>
                <a:ext uri="{FF2B5EF4-FFF2-40B4-BE49-F238E27FC236}">
                  <a16:creationId xmlns:a16="http://schemas.microsoft.com/office/drawing/2014/main" id="{88D30AEC-B315-8DD2-7E5F-512373F48E96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AC8B7D9-29CB-0034-A3E0-A2322F1350D7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0EE79D-C7C4-78D3-28F9-8EE121CDFDC1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0" name="Graphic 11" descr="Man">
              <a:extLst>
                <a:ext uri="{FF2B5EF4-FFF2-40B4-BE49-F238E27FC236}">
                  <a16:creationId xmlns:a16="http://schemas.microsoft.com/office/drawing/2014/main" id="{DBAACD4F-1901-4721-4393-933754B0EA44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F0441A-BA02-CE86-3DB8-270C7EDB19FF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C63424-F9DA-0DD8-5DE3-A4C5C6BEAD7A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3" name="Graphic 12" descr="Woman">
              <a:extLst>
                <a:ext uri="{FF2B5EF4-FFF2-40B4-BE49-F238E27FC236}">
                  <a16:creationId xmlns:a16="http://schemas.microsoft.com/office/drawing/2014/main" id="{548FF44E-F262-857D-9D68-13263837DC75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3FE23F2-6AB6-E8C5-C269-0BE797C1EC4B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8EFFE5-7633-F134-46C7-D1343A46BA4C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8" name="Graphic 17" descr="Man">
              <a:extLst>
                <a:ext uri="{FF2B5EF4-FFF2-40B4-BE49-F238E27FC236}">
                  <a16:creationId xmlns:a16="http://schemas.microsoft.com/office/drawing/2014/main" id="{9FB0A748-B61C-3DA0-BC0F-20ED491F11B4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AA259B-102C-47F3-FBDC-DE0B04B58308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FACCE9B-79C3-7765-F718-F7C23B9F4EFB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71" name="Graphic 18" descr="Woman">
            <a:extLst>
              <a:ext uri="{FF2B5EF4-FFF2-40B4-BE49-F238E27FC236}">
                <a16:creationId xmlns:a16="http://schemas.microsoft.com/office/drawing/2014/main" id="{A4A13C5A-CCF7-FA43-FD6E-699BC3592DEC}"/>
              </a:ext>
            </a:extLst>
          </p:cNvPr>
          <p:cNvGrpSpPr/>
          <p:nvPr/>
        </p:nvGrpSpPr>
        <p:grpSpPr>
          <a:xfrm>
            <a:off x="3957490" y="4282981"/>
            <a:ext cx="420137" cy="857250"/>
            <a:chOff x="3957490" y="4282981"/>
            <a:chExt cx="420137" cy="857250"/>
          </a:xfrm>
          <a:solidFill>
            <a:srgbClr val="000000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8A525D-92A9-EF70-0A11-013794E78E35}"/>
                </a:ext>
              </a:extLst>
            </p:cNvPr>
            <p:cNvSpPr/>
            <p:nvPr/>
          </p:nvSpPr>
          <p:spPr>
            <a:xfrm>
              <a:off x="4092306" y="428298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0ED255-C41E-03F2-A36F-97DAE719B305}"/>
                </a:ext>
              </a:extLst>
            </p:cNvPr>
            <p:cNvSpPr/>
            <p:nvPr/>
          </p:nvSpPr>
          <p:spPr>
            <a:xfrm>
              <a:off x="3957490" y="4454431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4" name="Graphic 19" descr="Man">
            <a:extLst>
              <a:ext uri="{FF2B5EF4-FFF2-40B4-BE49-F238E27FC236}">
                <a16:creationId xmlns:a16="http://schemas.microsoft.com/office/drawing/2014/main" id="{189B25A6-1EB0-68E2-9E0D-4E0CC4C991FD}"/>
              </a:ext>
            </a:extLst>
          </p:cNvPr>
          <p:cNvGrpSpPr/>
          <p:nvPr/>
        </p:nvGrpSpPr>
        <p:grpSpPr>
          <a:xfrm>
            <a:off x="3403557" y="3249086"/>
            <a:ext cx="419100" cy="857250"/>
            <a:chOff x="3403557" y="3249086"/>
            <a:chExt cx="419100" cy="857250"/>
          </a:xfrm>
          <a:solidFill>
            <a:srgbClr val="000000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0083340-5A00-D481-13F1-1918162F6CC3}"/>
                </a:ext>
              </a:extLst>
            </p:cNvPr>
            <p:cNvSpPr/>
            <p:nvPr/>
          </p:nvSpPr>
          <p:spPr>
            <a:xfrm>
              <a:off x="3536907" y="32490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31DF9B-E8FE-4C75-C08B-7B99407B6C7C}"/>
                </a:ext>
              </a:extLst>
            </p:cNvPr>
            <p:cNvSpPr/>
            <p:nvPr/>
          </p:nvSpPr>
          <p:spPr>
            <a:xfrm>
              <a:off x="3403557" y="3420536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7" name="Graphic 20" descr="Woman">
            <a:extLst>
              <a:ext uri="{FF2B5EF4-FFF2-40B4-BE49-F238E27FC236}">
                <a16:creationId xmlns:a16="http://schemas.microsoft.com/office/drawing/2014/main" id="{28C89262-AAA1-4CAA-CDC2-01EEE4C50A78}"/>
              </a:ext>
            </a:extLst>
          </p:cNvPr>
          <p:cNvGrpSpPr/>
          <p:nvPr/>
        </p:nvGrpSpPr>
        <p:grpSpPr>
          <a:xfrm>
            <a:off x="3957490" y="3249620"/>
            <a:ext cx="420137" cy="857250"/>
            <a:chOff x="3957490" y="3249620"/>
            <a:chExt cx="420137" cy="857250"/>
          </a:xfrm>
          <a:solidFill>
            <a:srgbClr val="000000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ADF4CF4-E5CE-3D99-4D18-4A4C32163008}"/>
                </a:ext>
              </a:extLst>
            </p:cNvPr>
            <p:cNvSpPr/>
            <p:nvPr/>
          </p:nvSpPr>
          <p:spPr>
            <a:xfrm>
              <a:off x="4092306" y="324962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6DE8E7-B80B-B183-40E6-99FCD869E341}"/>
                </a:ext>
              </a:extLst>
            </p:cNvPr>
            <p:cNvSpPr/>
            <p:nvPr/>
          </p:nvSpPr>
          <p:spPr>
            <a:xfrm>
              <a:off x="3957490" y="3421070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0" name="Graphic 21" descr="Man">
            <a:extLst>
              <a:ext uri="{FF2B5EF4-FFF2-40B4-BE49-F238E27FC236}">
                <a16:creationId xmlns:a16="http://schemas.microsoft.com/office/drawing/2014/main" id="{6D45868D-0874-D72B-3066-23FE4A1EA6F3}"/>
              </a:ext>
            </a:extLst>
          </p:cNvPr>
          <p:cNvGrpSpPr/>
          <p:nvPr/>
        </p:nvGrpSpPr>
        <p:grpSpPr>
          <a:xfrm>
            <a:off x="2283335" y="3190611"/>
            <a:ext cx="419100" cy="857250"/>
            <a:chOff x="2283335" y="3190611"/>
            <a:chExt cx="419100" cy="857250"/>
          </a:xfrm>
          <a:solidFill>
            <a:srgbClr val="00000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5A8D60-B109-4370-F67A-B26239F3BF31}"/>
                </a:ext>
              </a:extLst>
            </p:cNvPr>
            <p:cNvSpPr/>
            <p:nvPr/>
          </p:nvSpPr>
          <p:spPr>
            <a:xfrm>
              <a:off x="2416685" y="319061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510FE6-B499-4DC4-5713-3B6EB7ECF1C5}"/>
                </a:ext>
              </a:extLst>
            </p:cNvPr>
            <p:cNvSpPr/>
            <p:nvPr/>
          </p:nvSpPr>
          <p:spPr>
            <a:xfrm>
              <a:off x="2283335" y="336206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3" name="Graphic 22" descr="Woman">
            <a:extLst>
              <a:ext uri="{FF2B5EF4-FFF2-40B4-BE49-F238E27FC236}">
                <a16:creationId xmlns:a16="http://schemas.microsoft.com/office/drawing/2014/main" id="{76A4E6AA-6BD8-479B-4614-FA5FB4D8B72F}"/>
              </a:ext>
            </a:extLst>
          </p:cNvPr>
          <p:cNvGrpSpPr/>
          <p:nvPr/>
        </p:nvGrpSpPr>
        <p:grpSpPr>
          <a:xfrm>
            <a:off x="2837268" y="3191145"/>
            <a:ext cx="420137" cy="857250"/>
            <a:chOff x="2837268" y="3191145"/>
            <a:chExt cx="420137" cy="857250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608C8A-82FE-43C2-B7B4-83D50D91B61B}"/>
                </a:ext>
              </a:extLst>
            </p:cNvPr>
            <p:cNvSpPr/>
            <p:nvPr/>
          </p:nvSpPr>
          <p:spPr>
            <a:xfrm>
              <a:off x="2972084" y="319114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3E0A65-8AC9-9B39-CA89-5B12B9A7D958}"/>
                </a:ext>
              </a:extLst>
            </p:cNvPr>
            <p:cNvSpPr/>
            <p:nvPr/>
          </p:nvSpPr>
          <p:spPr>
            <a:xfrm>
              <a:off x="2837268" y="336259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4" name="Graphic 23" descr="Man">
            <a:extLst>
              <a:ext uri="{FF2B5EF4-FFF2-40B4-BE49-F238E27FC236}">
                <a16:creationId xmlns:a16="http://schemas.microsoft.com/office/drawing/2014/main" id="{C65CC65E-3085-E2C7-4B5C-5F629BC2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45" y="313418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08D30521-B1DD-6027-E74C-C3B0A35F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92" y="3134723"/>
            <a:ext cx="914400" cy="914400"/>
          </a:xfrm>
          <a:prstGeom prst="rect">
            <a:avLst/>
          </a:prstGeom>
        </p:spPr>
      </p:pic>
      <p:grpSp>
        <p:nvGrpSpPr>
          <p:cNvPr id="86" name="Graphic 25" descr="Man">
            <a:extLst>
              <a:ext uri="{FF2B5EF4-FFF2-40B4-BE49-F238E27FC236}">
                <a16:creationId xmlns:a16="http://schemas.microsoft.com/office/drawing/2014/main" id="{A7420490-44E3-74CA-E429-96809E570C8B}"/>
              </a:ext>
            </a:extLst>
          </p:cNvPr>
          <p:cNvGrpSpPr/>
          <p:nvPr/>
        </p:nvGrpSpPr>
        <p:grpSpPr>
          <a:xfrm>
            <a:off x="3686173" y="4918963"/>
            <a:ext cx="419100" cy="857250"/>
            <a:chOff x="3686173" y="4918963"/>
            <a:chExt cx="419100" cy="857250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95675-D155-5F97-FCE9-2525660BDD37}"/>
                </a:ext>
              </a:extLst>
            </p:cNvPr>
            <p:cNvSpPr/>
            <p:nvPr/>
          </p:nvSpPr>
          <p:spPr>
            <a:xfrm>
              <a:off x="3819523" y="491896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5AE12E-D8A6-CF6C-6508-5D593EA830CB}"/>
                </a:ext>
              </a:extLst>
            </p:cNvPr>
            <p:cNvSpPr/>
            <p:nvPr/>
          </p:nvSpPr>
          <p:spPr>
            <a:xfrm>
              <a:off x="3686173" y="509041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9" name="Graphic 26" descr="Woman">
            <a:extLst>
              <a:ext uri="{FF2B5EF4-FFF2-40B4-BE49-F238E27FC236}">
                <a16:creationId xmlns:a16="http://schemas.microsoft.com/office/drawing/2014/main" id="{D5CCEEC6-9790-F2E1-CE25-D06A97CA88F0}"/>
              </a:ext>
            </a:extLst>
          </p:cNvPr>
          <p:cNvGrpSpPr/>
          <p:nvPr/>
        </p:nvGrpSpPr>
        <p:grpSpPr>
          <a:xfrm>
            <a:off x="4240106" y="4919497"/>
            <a:ext cx="420137" cy="857250"/>
            <a:chOff x="4240106" y="4919497"/>
            <a:chExt cx="420137" cy="857250"/>
          </a:xfrm>
          <a:solidFill>
            <a:srgbClr val="00000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004CA7-D254-B727-1E13-6504BA7D3546}"/>
                </a:ext>
              </a:extLst>
            </p:cNvPr>
            <p:cNvSpPr/>
            <p:nvPr/>
          </p:nvSpPr>
          <p:spPr>
            <a:xfrm>
              <a:off x="4374922" y="491949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8292E81-ECE6-0310-C5C3-AFAA62E06C43}"/>
                </a:ext>
              </a:extLst>
            </p:cNvPr>
            <p:cNvSpPr/>
            <p:nvPr/>
          </p:nvSpPr>
          <p:spPr>
            <a:xfrm>
              <a:off x="4240106" y="509094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EE4052-029E-6CAB-4F1E-E5567370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97" y="4031521"/>
            <a:ext cx="1365157" cy="1755836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0A14324-ACE9-096C-02A8-0B9BE3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57" y="3164927"/>
            <a:ext cx="1844148" cy="10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E5AC387-08D8-21DF-6CF9-4A3D49F73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82" y="4204519"/>
            <a:ext cx="1502227" cy="1646037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BBDF222-8392-FDAB-403D-6E7E1F1E13F0}"/>
              </a:ext>
            </a:extLst>
          </p:cNvPr>
          <p:cNvGrpSpPr/>
          <p:nvPr/>
        </p:nvGrpSpPr>
        <p:grpSpPr>
          <a:xfrm>
            <a:off x="1995089" y="3863259"/>
            <a:ext cx="1831182" cy="1405838"/>
            <a:chOff x="1991475" y="3870279"/>
            <a:chExt cx="1831182" cy="1405838"/>
          </a:xfrm>
          <a:solidFill>
            <a:schemeClr val="accent1"/>
          </a:solidFill>
        </p:grpSpPr>
        <p:grpSp>
          <p:nvGrpSpPr>
            <p:cNvPr id="94" name="Graphic 6" descr="Woman">
              <a:extLst>
                <a:ext uri="{FF2B5EF4-FFF2-40B4-BE49-F238E27FC236}">
                  <a16:creationId xmlns:a16="http://schemas.microsoft.com/office/drawing/2014/main" id="{041E58E3-8A31-0C6D-BFCE-85E9F56F5171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F68C86-E7C2-AFE7-48E9-FDAB93717291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577C048-D5DF-C494-3ED5-E762B990A920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5" name="Graphic 7" descr="Man">
              <a:extLst>
                <a:ext uri="{FF2B5EF4-FFF2-40B4-BE49-F238E27FC236}">
                  <a16:creationId xmlns:a16="http://schemas.microsoft.com/office/drawing/2014/main" id="{2DA255CF-80C4-B8F9-45EF-D08724622C21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6A0E89-E77B-07C6-5B6F-FB7ACFF3D52B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7C2E1B9-021D-6304-8954-799B7EDAAB83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6" name="Graphic 8" descr="Woman">
              <a:extLst>
                <a:ext uri="{FF2B5EF4-FFF2-40B4-BE49-F238E27FC236}">
                  <a16:creationId xmlns:a16="http://schemas.microsoft.com/office/drawing/2014/main" id="{E0025933-944D-0CD2-AB5A-6D6BEC975A0C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B4164B3-960F-4DA1-0B90-94643985BB6B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1994390-976E-18A7-5BFA-B415DD2E9E57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7" name="Graphic 11" descr="Man">
              <a:extLst>
                <a:ext uri="{FF2B5EF4-FFF2-40B4-BE49-F238E27FC236}">
                  <a16:creationId xmlns:a16="http://schemas.microsoft.com/office/drawing/2014/main" id="{5EF3C852-E778-D974-3F57-7855C748F167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906951-8299-7E33-F5F3-117AA51F785A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805FF90-698D-E15D-837D-57BCC6135334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8" name="Graphic 12" descr="Woman">
              <a:extLst>
                <a:ext uri="{FF2B5EF4-FFF2-40B4-BE49-F238E27FC236}">
                  <a16:creationId xmlns:a16="http://schemas.microsoft.com/office/drawing/2014/main" id="{01528AAB-C1C3-A017-C8F9-2AF5E9774277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EFBC708-BFD0-4010-0B49-94177A16F142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8D4577F-56CE-7282-00DB-4809D1E8CDE6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9" name="Graphic 17" descr="Man">
              <a:extLst>
                <a:ext uri="{FF2B5EF4-FFF2-40B4-BE49-F238E27FC236}">
                  <a16:creationId xmlns:a16="http://schemas.microsoft.com/office/drawing/2014/main" id="{69D558B0-5CCC-BD48-0044-BAAD7CC7DE99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E2BF4BD-EA3D-DEDA-447A-E5F10AEE30A5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3FC7F7-BEE4-2E54-4665-4ADC43A27932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1AC9-8F5B-3F5F-6EB3-071A38DC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655277"/>
            <a:ext cx="4855112" cy="3385038"/>
          </a:xfrm>
        </p:spPr>
        <p:txBody>
          <a:bodyPr numCol="1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Age ( Customer’s Age in years)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Experience(Number of years in professional experience)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Annual Income of customer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Zip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Family (Family size of customer)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 err="1"/>
              <a:t>CCAverage</a:t>
            </a:r>
            <a:r>
              <a:rPr lang="en-AU" dirty="0"/>
              <a:t> (Avg spending on credit card per month)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Education (Undergrad, Graduate, Advance/Professional)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A84B4-92AE-DA3D-5E35-8C8E0564C253}"/>
              </a:ext>
            </a:extLst>
          </p:cNvPr>
          <p:cNvSpPr txBox="1"/>
          <p:nvPr/>
        </p:nvSpPr>
        <p:spPr>
          <a:xfrm>
            <a:off x="492369" y="6400800"/>
            <a:ext cx="1104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https://www.kaggle.com/datasets/teertha/personal-loan-modeling?select=Bank_Personal_Loan_Modelling.csv</a:t>
            </a:r>
            <a:endParaRPr lang="en-AU" dirty="0"/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AFF26-3E95-665D-2684-B30603F702A2}"/>
              </a:ext>
            </a:extLst>
          </p:cNvPr>
          <p:cNvSpPr txBox="1">
            <a:spLocks/>
          </p:cNvSpPr>
          <p:nvPr/>
        </p:nvSpPr>
        <p:spPr>
          <a:xfrm>
            <a:off x="6129411" y="2644922"/>
            <a:ext cx="4855112" cy="338503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Value of house mortgage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Personal Loan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Securities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CD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Credit Card</a:t>
            </a:r>
          </a:p>
          <a:p>
            <a:endParaRPr lang="en-AU" dirty="0"/>
          </a:p>
          <a:p>
            <a:pPr marL="0" indent="0">
              <a:buFont typeface="Calibri" panose="020F050202020403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889A9-5054-9658-F8FB-92195C428715}"/>
              </a:ext>
            </a:extLst>
          </p:cNvPr>
          <p:cNvGrpSpPr/>
          <p:nvPr/>
        </p:nvGrpSpPr>
        <p:grpSpPr>
          <a:xfrm>
            <a:off x="5952393" y="3099583"/>
            <a:ext cx="4605738" cy="1160414"/>
            <a:chOff x="5952393" y="3099583"/>
            <a:chExt cx="4605738" cy="1160414"/>
          </a:xfrm>
        </p:grpSpPr>
        <p:sp>
          <p:nvSpPr>
            <p:cNvPr id="7" name="Callout: Double Bent Line with Border and Accent Bar 6">
              <a:extLst>
                <a:ext uri="{FF2B5EF4-FFF2-40B4-BE49-F238E27FC236}">
                  <a16:creationId xmlns:a16="http://schemas.microsoft.com/office/drawing/2014/main" id="{836FE08E-8BFA-BA2C-DCE0-0AE40689CBE0}"/>
                </a:ext>
              </a:extLst>
            </p:cNvPr>
            <p:cNvSpPr/>
            <p:nvPr/>
          </p:nvSpPr>
          <p:spPr>
            <a:xfrm>
              <a:off x="5952393" y="3099583"/>
              <a:ext cx="2224044" cy="441059"/>
            </a:xfrm>
            <a:prstGeom prst="accentBorderCallout3">
              <a:avLst>
                <a:gd name="adj1" fmla="val 48678"/>
                <a:gd name="adj2" fmla="val 106051"/>
                <a:gd name="adj3" fmla="val 45957"/>
                <a:gd name="adj4" fmla="val 124429"/>
                <a:gd name="adj5" fmla="val 173868"/>
                <a:gd name="adj6" fmla="val 124822"/>
                <a:gd name="adj7" fmla="val 169317"/>
                <a:gd name="adj8" fmla="val 14664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DD95B-117D-B4C2-C96E-23D92AE2F26F}"/>
                </a:ext>
              </a:extLst>
            </p:cNvPr>
            <p:cNvSpPr txBox="1"/>
            <p:nvPr/>
          </p:nvSpPr>
          <p:spPr>
            <a:xfrm>
              <a:off x="9183535" y="3429000"/>
              <a:ext cx="137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accent1"/>
                  </a:solidFill>
                </a:rPr>
                <a:t>Target Variable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757D36-FFB7-2650-E388-B34A44B4DA99}"/>
              </a:ext>
            </a:extLst>
          </p:cNvPr>
          <p:cNvSpPr/>
          <p:nvPr/>
        </p:nvSpPr>
        <p:spPr>
          <a:xfrm>
            <a:off x="1850066" y="204625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INTEGER/STRING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0904-72D4-F8D7-AD67-CECA72D905A1}"/>
              </a:ext>
            </a:extLst>
          </p:cNvPr>
          <p:cNvSpPr/>
          <p:nvPr/>
        </p:nvSpPr>
        <p:spPr>
          <a:xfrm>
            <a:off x="6627629" y="206674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BOOLEAN (1 or 0)</a:t>
            </a:r>
          </a:p>
        </p:txBody>
      </p:sp>
    </p:spTree>
    <p:extLst>
      <p:ext uri="{BB962C8B-B14F-4D97-AF65-F5344CB8AC3E}">
        <p14:creationId xmlns:p14="http://schemas.microsoft.com/office/powerpoint/2010/main" val="2344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C27FA-866C-B9C7-DA3E-4378309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25" y="2408067"/>
            <a:ext cx="3037193" cy="3217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D421-00E3-F6E1-F59D-E32D197BAA43}"/>
              </a:ext>
            </a:extLst>
          </p:cNvPr>
          <p:cNvSpPr txBox="1"/>
          <p:nvPr/>
        </p:nvSpPr>
        <p:spPr>
          <a:xfrm>
            <a:off x="4540102" y="2147777"/>
            <a:ext cx="6615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JES’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Randomly sampled 400 datasets for both populations</a:t>
            </a:r>
          </a:p>
          <a:p>
            <a:pPr marL="285750" indent="-285750">
              <a:buFontTx/>
              <a:buChar char="-"/>
            </a:pPr>
            <a:r>
              <a:rPr lang="en-AU" dirty="0"/>
              <a:t>Joined these 2 x 400 data set into one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Performed train test split on this 800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Trained the model in this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1E777-06FC-E212-3BBF-4CF0D5BE8C84}"/>
              </a:ext>
            </a:extLst>
          </p:cNvPr>
          <p:cNvSpPr txBox="1"/>
          <p:nvPr/>
        </p:nvSpPr>
        <p:spPr>
          <a:xfrm>
            <a:off x="4405422" y="4016877"/>
            <a:ext cx="6615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JADE’s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Imported “SMOTE” from </a:t>
            </a:r>
            <a:r>
              <a:rPr lang="en-AU" dirty="0" err="1"/>
              <a:t>imblearn.over_sampling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SMOTE - Synthetic Minority Over-sampling Technique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This creates more synthetic entries of the minority to match up number of majority class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From 5000 data point this increased to 9,040 data points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34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E3D2B24-73AA-281D-54C7-C7E177C1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177" y="969819"/>
            <a:ext cx="6953235" cy="5184214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E103E3E-5005-322C-7F49-839ED8C9BD1E}"/>
              </a:ext>
            </a:extLst>
          </p:cNvPr>
          <p:cNvSpPr txBox="1">
            <a:spLocks/>
          </p:cNvSpPr>
          <p:nvPr/>
        </p:nvSpPr>
        <p:spPr>
          <a:xfrm>
            <a:off x="553156" y="3158836"/>
            <a:ext cx="3517567" cy="33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skewed to the lower incomes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has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40485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7B2AF-82E9-F705-A863-5AFCF304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80" y="316328"/>
            <a:ext cx="6247411" cy="577357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3C873-E51D-2FFF-5479-ADB42E15546F}"/>
              </a:ext>
            </a:extLst>
          </p:cNvPr>
          <p:cNvSpPr/>
          <p:nvPr/>
        </p:nvSpPr>
        <p:spPr>
          <a:xfrm>
            <a:off x="6005146" y="1107831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Family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B959F-6655-6159-A91C-DDDFAE4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36616"/>
            <a:ext cx="5927725" cy="48466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has a family size of more than 3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4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2348DC-2626-9627-F17D-A1BD4E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14" y="933101"/>
            <a:ext cx="6192114" cy="499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Educational Attainment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is a graduate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537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{141B94B4-0EB7-4A50-BF17-79A80A564EF8}tf22712842_win32</Template>
  <TotalTime>436</TotalTime>
  <Words>552</Words>
  <Application>Microsoft Macintosh PowerPoint</Application>
  <PresentationFormat>Widescreen</PresentationFormat>
  <Paragraphs>160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Bookman Old Style</vt:lpstr>
      <vt:lpstr>Calibri</vt:lpstr>
      <vt:lpstr>Franklin Gothic Book</vt:lpstr>
      <vt:lpstr>Wingdings</vt:lpstr>
      <vt:lpstr>1_RetrospectVTI</vt:lpstr>
      <vt:lpstr>Personal Loan Modelling</vt:lpstr>
      <vt:lpstr>Business Context</vt:lpstr>
      <vt:lpstr>Business Question</vt:lpstr>
      <vt:lpstr>Data</vt:lpstr>
      <vt:lpstr>Data</vt:lpstr>
      <vt:lpstr>Exploratory Data Analysis</vt:lpstr>
      <vt:lpstr>Exploratory Data Analysis</vt:lpstr>
      <vt:lpstr>Income by Family Size</vt:lpstr>
      <vt:lpstr>Income by Educational Attainment</vt:lpstr>
      <vt:lpstr>LOGISTIC REGRESSION</vt:lpstr>
      <vt:lpstr>SUPPORT VECTOR MACHINE</vt:lpstr>
      <vt:lpstr>Gaussian Naïve Bayes</vt:lpstr>
      <vt:lpstr>ROC AUC </vt:lpstr>
      <vt:lpstr>Recommended Model</vt:lpstr>
      <vt:lpstr>Cross Validation</vt:lpstr>
      <vt:lpstr>Logistic Regression Model with all features</vt:lpstr>
      <vt:lpstr>Logistic Regression Model with reduced features</vt:lpstr>
      <vt:lpstr>Support Vector Machine Model with all features</vt:lpstr>
      <vt:lpstr>Support Vector Machine Model with reduced features</vt:lpstr>
      <vt:lpstr>Naïve Bayes Model with all features</vt:lpstr>
      <vt:lpstr>Naïve Bayes Model with reduced features</vt:lpstr>
      <vt:lpstr>Naïve Bayes with reduced features (income, family, education, ccavg, mortgage, cd_account, online)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Loan Modelling</dc:title>
  <dc:creator>Jade Reyes</dc:creator>
  <cp:lastModifiedBy>Jes Colbourne</cp:lastModifiedBy>
  <cp:revision>8</cp:revision>
  <dcterms:created xsi:type="dcterms:W3CDTF">2022-07-26T04:35:15Z</dcterms:created>
  <dcterms:modified xsi:type="dcterms:W3CDTF">2022-07-26T12:47:33Z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